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handoutMasterIdLst>
    <p:handoutMasterId r:id="rId41"/>
  </p:handoutMasterIdLst>
  <p:sldIdLst>
    <p:sldId id="261" r:id="rId4"/>
    <p:sldId id="262" r:id="rId5"/>
    <p:sldId id="298" r:id="rId6"/>
    <p:sldId id="299" r:id="rId7"/>
    <p:sldId id="263" r:id="rId8"/>
    <p:sldId id="264" r:id="rId9"/>
    <p:sldId id="286" r:id="rId10"/>
    <p:sldId id="265" r:id="rId11"/>
    <p:sldId id="266" r:id="rId12"/>
    <p:sldId id="267" r:id="rId13"/>
    <p:sldId id="268" r:id="rId14"/>
    <p:sldId id="318" r:id="rId15"/>
    <p:sldId id="270" r:id="rId16"/>
    <p:sldId id="300" r:id="rId17"/>
    <p:sldId id="313" r:id="rId18"/>
    <p:sldId id="314" r:id="rId19"/>
    <p:sldId id="315" r:id="rId20"/>
    <p:sldId id="316" r:id="rId21"/>
    <p:sldId id="317" r:id="rId22"/>
    <p:sldId id="287" r:id="rId23"/>
    <p:sldId id="271" r:id="rId24"/>
    <p:sldId id="273" r:id="rId25"/>
    <p:sldId id="301" r:id="rId26"/>
    <p:sldId id="276" r:id="rId27"/>
    <p:sldId id="289" r:id="rId28"/>
    <p:sldId id="288" r:id="rId29"/>
    <p:sldId id="297" r:id="rId30"/>
    <p:sldId id="302" r:id="rId31"/>
    <p:sldId id="303" r:id="rId32"/>
    <p:sldId id="304" r:id="rId33"/>
    <p:sldId id="308" r:id="rId34"/>
    <p:sldId id="305" r:id="rId35"/>
    <p:sldId id="306" r:id="rId36"/>
    <p:sldId id="307" r:id="rId37"/>
    <p:sldId id="309" r:id="rId38"/>
    <p:sldId id="319" r:id="rId39"/>
    <p:sldId id="320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A. Kiegel" initials="JAK" lastIdx="1" clrIdx="0">
    <p:extLst>
      <p:ext uri="{19B8F6BF-5375-455C-9EA6-DF929625EA0E}">
        <p15:presenceInfo xmlns:p15="http://schemas.microsoft.com/office/powerpoint/2012/main" userId="S-1-5-21-1478355014-127360780-1969717230-268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3" d="100"/>
          <a:sy n="83" d="100"/>
        </p:scale>
        <p:origin x="84" y="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3B847-A2CA-458B-B984-120526CE79B3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9509B-77D8-43A4-ADD2-C5E2ECE46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0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gi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gi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5945854"/>
            <a:ext cx="1371600" cy="92354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332224"/>
            <a:ext cx="6972300" cy="2641756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tx1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ENCODE NORMAL</a:t>
            </a:r>
          </a:p>
          <a:p>
            <a:pPr lvl="0"/>
            <a:r>
              <a:rPr lang="en-US" dirty="0" smtClean="0"/>
              <a:t>BLACK, 50 PT. 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3" y="3973980"/>
            <a:ext cx="1600200" cy="139700"/>
          </a:xfrm>
          <a:prstGeom prst="rect">
            <a:avLst/>
          </a:prstGeom>
        </p:spPr>
      </p:pic>
      <p:pic>
        <p:nvPicPr>
          <p:cNvPr id="8" name="Picture 2" descr="\\Files\shareddocs\AdminServices\Libraries Communications\communications\logos\2008_libraries_logos\type_only_white.gif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1" r="-881"/>
          <a:stretch/>
        </p:blipFill>
        <p:spPr bwMode="auto">
          <a:xfrm>
            <a:off x="779463" y="6258176"/>
            <a:ext cx="2464374" cy="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25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33006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(UNI SANS LIGHT, 24 PT.)</a:t>
            </a:r>
            <a:endParaRPr lang="en-US" dirty="0"/>
          </a:p>
        </p:txBody>
      </p:sp>
      <p:pic>
        <p:nvPicPr>
          <p:cNvPr id="8" name="Picture 7" descr="\\Files\shareddocs\AdminServices\Libraries Communications\communications\logos\2008_libraries_logos\UW_Libraries_Logo_color.jp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4" r="2202"/>
          <a:stretch/>
        </p:blipFill>
        <p:spPr bwMode="auto">
          <a:xfrm>
            <a:off x="779463" y="6083702"/>
            <a:ext cx="2486837" cy="647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+mj-lt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accent4">
                    <a:lumMod val="50000"/>
                  </a:schemeClr>
                </a:solidFill>
                <a:latin typeface="+mn-lt"/>
                <a:cs typeface="Open Sans Light"/>
              </a:defRPr>
            </a:lvl1pPr>
            <a:lvl2pPr>
              <a:defRPr sz="2000" b="0" i="0" baseline="0">
                <a:solidFill>
                  <a:schemeClr val="accent4">
                    <a:lumMod val="50000"/>
                  </a:schemeClr>
                </a:solidFill>
                <a:latin typeface="+mn-l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accent4">
                    <a:lumMod val="50000"/>
                  </a:schemeClr>
                </a:solidFill>
                <a:latin typeface="+mn-lt"/>
                <a:cs typeface="Open Sans Light"/>
              </a:defRPr>
            </a:lvl3pPr>
            <a:lvl4pPr>
              <a:defRPr sz="1600" b="0" i="0" baseline="0">
                <a:solidFill>
                  <a:schemeClr val="accent4">
                    <a:lumMod val="50000"/>
                  </a:schemeClr>
                </a:solidFill>
                <a:latin typeface="+mn-l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accent4">
                    <a:lumMod val="50000"/>
                  </a:schemeClr>
                </a:solidFill>
                <a:latin typeface="+mn-lt"/>
                <a:cs typeface="Open Sans Light"/>
              </a:defRPr>
            </a:lvl5pPr>
          </a:lstStyle>
          <a:p>
            <a:pPr lvl="0"/>
            <a:r>
              <a:rPr lang="en-US" dirty="0" smtClean="0"/>
              <a:t>Bulleted 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3915" y="5945854"/>
            <a:ext cx="1371600" cy="927100"/>
          </a:xfrm>
          <a:prstGeom prst="rect">
            <a:avLst/>
          </a:prstGeom>
        </p:spPr>
      </p:pic>
      <p:pic>
        <p:nvPicPr>
          <p:cNvPr id="9" name="Picture 8" descr="\\Files\shareddocs\AdminServices\Libraries Communications\communications\logos\2008_libraries_logos\UW_Libraries_Logo_color.jpg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4" r="2202"/>
          <a:stretch/>
        </p:blipFill>
        <p:spPr bwMode="auto">
          <a:xfrm>
            <a:off x="779463" y="6083702"/>
            <a:ext cx="2486837" cy="647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 smtClean="0"/>
              <a:t>Graphic Here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pic>
        <p:nvPicPr>
          <p:cNvPr id="6" name="Picture 5" descr="\\Files\shareddocs\AdminServices\Libraries Communications\communications\logos\2008_libraries_logos\UW_Libraries_Logo_color.jp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4" r="2202"/>
          <a:stretch/>
        </p:blipFill>
        <p:spPr bwMode="auto">
          <a:xfrm>
            <a:off x="779463" y="6083702"/>
            <a:ext cx="2486837" cy="647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33006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(UNI SANS LIGHT, 24 PT.)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  <p:pic>
        <p:nvPicPr>
          <p:cNvPr id="8" name="Picture 2" descr="\\Files\shareddocs\AdminServices\Libraries Communications\communications\logos\2008_libraries_logos\type_only_white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1" r="-881"/>
          <a:stretch/>
        </p:blipFill>
        <p:spPr bwMode="auto">
          <a:xfrm>
            <a:off x="779463" y="6258176"/>
            <a:ext cx="2464374" cy="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14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Bulleted 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  <p:pic>
        <p:nvPicPr>
          <p:cNvPr id="7" name="Picture 2" descr="\\Files\shareddocs\AdminServices\Libraries Communications\communications\logos\2008_libraries_logos\type_only_white.gif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1" r="-881"/>
          <a:stretch/>
        </p:blipFill>
        <p:spPr bwMode="auto">
          <a:xfrm>
            <a:off x="779463" y="6258176"/>
            <a:ext cx="2464374" cy="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92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rgbClr val="33006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 smtClean="0"/>
              <a:t>Graphic Here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  <p:pic>
        <p:nvPicPr>
          <p:cNvPr id="8" name="Picture 2" descr="\\Files\shareddocs\AdminServices\Libraries Communications\communications\logos\2008_libraries_logos\type_only_white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1" r="-881"/>
          <a:stretch/>
        </p:blipFill>
        <p:spPr bwMode="auto">
          <a:xfrm>
            <a:off x="779463" y="6258176"/>
            <a:ext cx="2464374" cy="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54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5945854"/>
            <a:ext cx="1371600" cy="92354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332224"/>
            <a:ext cx="6972300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ENCODE NORMAL</a:t>
            </a:r>
          </a:p>
          <a:p>
            <a:pPr lvl="0"/>
            <a:r>
              <a:rPr lang="en-US" dirty="0" smtClean="0"/>
              <a:t>BLACK, 50 PT. 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3" y="3973980"/>
            <a:ext cx="1600200" cy="139700"/>
          </a:xfrm>
          <a:prstGeom prst="rect">
            <a:avLst/>
          </a:prstGeom>
        </p:spPr>
      </p:pic>
      <p:pic>
        <p:nvPicPr>
          <p:cNvPr id="7" name="Picture 2" descr="\\Files\shareddocs\AdminServices\Libraries Communications\communications\logos\2008_libraries_logos\type_only_white.gif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1" r="-881"/>
          <a:stretch/>
        </p:blipFill>
        <p:spPr bwMode="auto">
          <a:xfrm>
            <a:off x="779463" y="6258176"/>
            <a:ext cx="2464374" cy="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E8D3A2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(UNI SANS LIGHT, 24 PT.)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  <p:pic>
        <p:nvPicPr>
          <p:cNvPr id="9" name="Picture 2" descr="\\Files\shareddocs\AdminServices\Libraries Communications\communications\logos\2008_libraries_logos\type_only_white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1" r="-881"/>
          <a:stretch/>
        </p:blipFill>
        <p:spPr bwMode="auto">
          <a:xfrm>
            <a:off x="779463" y="6258176"/>
            <a:ext cx="2464374" cy="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Bulleted 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  <p:pic>
        <p:nvPicPr>
          <p:cNvPr id="8" name="Picture 2" descr="\\Files\shareddocs\AdminServices\Libraries Communications\communications\logos\2008_libraries_logos\type_only_white.gif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1" r="-881"/>
          <a:stretch/>
        </p:blipFill>
        <p:spPr bwMode="auto">
          <a:xfrm>
            <a:off x="779463" y="6258176"/>
            <a:ext cx="2464374" cy="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 smtClean="0"/>
              <a:t>Graphic Here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  <p:pic>
        <p:nvPicPr>
          <p:cNvPr id="9" name="Picture 2" descr="\\Files\shareddocs\AdminServices\Libraries Communications\communications\logos\2008_libraries_logos\type_only_white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1" r="-881"/>
          <a:stretch/>
        </p:blipFill>
        <p:spPr bwMode="auto">
          <a:xfrm>
            <a:off x="779463" y="6258176"/>
            <a:ext cx="2464374" cy="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332224"/>
            <a:ext cx="6972300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tx1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ENCODE NORMAL</a:t>
            </a:r>
          </a:p>
          <a:p>
            <a:pPr lvl="0"/>
            <a:r>
              <a:rPr lang="en-US" dirty="0" smtClean="0"/>
              <a:t>BLACK, 50 PT.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3973980"/>
            <a:ext cx="1600200" cy="139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3915" y="5945854"/>
            <a:ext cx="1371600" cy="927100"/>
          </a:xfrm>
          <a:prstGeom prst="rect">
            <a:avLst/>
          </a:prstGeom>
        </p:spPr>
      </p:pic>
      <p:pic>
        <p:nvPicPr>
          <p:cNvPr id="6" name="Picture 5" descr="\\Files\shareddocs\AdminServices\Libraries Communications\communications\logos\2008_libraries_logos\UW_Libraries_Logo_color.jpg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4" r="2202"/>
          <a:stretch/>
        </p:blipFill>
        <p:spPr bwMode="auto">
          <a:xfrm>
            <a:off x="779463" y="6083702"/>
            <a:ext cx="2486837" cy="647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49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BIBFRAME and Linked Data at the </a:t>
            </a:r>
          </a:p>
          <a:p>
            <a:r>
              <a:rPr lang="en-US" sz="3600" dirty="0" smtClean="0">
                <a:latin typeface="+mj-lt"/>
              </a:rPr>
              <a:t>University of Washington</a:t>
            </a:r>
          </a:p>
          <a:p>
            <a:endParaRPr lang="en-US" sz="3600" dirty="0">
              <a:latin typeface="+mj-lt"/>
            </a:endParaRPr>
          </a:p>
          <a:p>
            <a:r>
              <a:rPr lang="en-US" sz="3600" dirty="0" smtClean="0">
                <a:latin typeface="+mj-lt"/>
              </a:rPr>
              <a:t>Joseph Kiegel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88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Conversion </a:t>
            </a:r>
            <a:r>
              <a:rPr lang="en-US" dirty="0" smtClean="0"/>
              <a:t>Process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Selected </a:t>
            </a:r>
            <a:r>
              <a:rPr lang="en-US" dirty="0" smtClean="0"/>
              <a:t>and exported MARC </a:t>
            </a:r>
            <a:r>
              <a:rPr lang="en-US" dirty="0"/>
              <a:t>records </a:t>
            </a:r>
            <a:r>
              <a:rPr lang="en-US" dirty="0" smtClean="0"/>
              <a:t>from our ILS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Converted </a:t>
            </a:r>
            <a:r>
              <a:rPr lang="en-US" dirty="0" smtClean="0"/>
              <a:t>records to </a:t>
            </a:r>
            <a:r>
              <a:rPr lang="en-US" dirty="0"/>
              <a:t>MARCXML using </a:t>
            </a:r>
            <a:r>
              <a:rPr lang="en-US" dirty="0" err="1"/>
              <a:t>MarcEdit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Converted </a:t>
            </a:r>
            <a:r>
              <a:rPr lang="en-US" dirty="0"/>
              <a:t>records </a:t>
            </a:r>
            <a:r>
              <a:rPr lang="en-US" dirty="0" smtClean="0"/>
              <a:t>to BIBFRAME in RDF/XML using </a:t>
            </a:r>
            <a:r>
              <a:rPr lang="en-US" dirty="0" err="1" smtClean="0"/>
              <a:t>oXygen</a:t>
            </a:r>
            <a:r>
              <a:rPr lang="en-US" dirty="0" smtClean="0"/>
              <a:t> and the </a:t>
            </a:r>
            <a:r>
              <a:rPr lang="en-US" dirty="0"/>
              <a:t>Library of Congress </a:t>
            </a:r>
            <a:r>
              <a:rPr lang="en-US" dirty="0" smtClean="0"/>
              <a:t>converter, accessed in GitHub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Converted </a:t>
            </a:r>
            <a:r>
              <a:rPr lang="en-US" dirty="0" smtClean="0"/>
              <a:t>RDF/XML to </a:t>
            </a:r>
            <a:r>
              <a:rPr lang="en-US" dirty="0"/>
              <a:t>Turtle using a web service:  </a:t>
            </a:r>
            <a:r>
              <a:rPr lang="en-US" dirty="0" smtClean="0"/>
              <a:t>			rdf-translator.appspot.com</a:t>
            </a:r>
          </a:p>
        </p:txBody>
      </p:sp>
    </p:spTree>
    <p:extLst>
      <p:ext uri="{BB962C8B-B14F-4D97-AF65-F5344CB8AC3E}">
        <p14:creationId xmlns:p14="http://schemas.microsoft.com/office/powerpoint/2010/main" val="277229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Review Sessions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Chose records for bib format, MARC fields, or language</a:t>
            </a:r>
          </a:p>
          <a:p>
            <a:endParaRPr lang="en-US" dirty="0"/>
          </a:p>
          <a:p>
            <a:r>
              <a:rPr lang="en-US" dirty="0" smtClean="0">
                <a:latin typeface="+mn-lt"/>
              </a:rPr>
              <a:t>Posted converted records prior to scheduled meetings</a:t>
            </a:r>
          </a:p>
          <a:p>
            <a:endParaRPr lang="en-US" dirty="0"/>
          </a:p>
          <a:p>
            <a:r>
              <a:rPr lang="en-US" dirty="0" smtClean="0">
                <a:latin typeface="+mn-lt"/>
              </a:rPr>
              <a:t>Invited interested staff to attend</a:t>
            </a:r>
          </a:p>
          <a:p>
            <a:endParaRPr lang="en-US" dirty="0"/>
          </a:p>
          <a:p>
            <a:r>
              <a:rPr lang="en-US" dirty="0" smtClean="0">
                <a:latin typeface="+mn-lt"/>
              </a:rPr>
              <a:t>Reviewed records in detail (1-3 records per session)</a:t>
            </a:r>
          </a:p>
        </p:txBody>
      </p:sp>
    </p:spTree>
    <p:extLst>
      <p:ext uri="{BB962C8B-B14F-4D97-AF65-F5344CB8AC3E}">
        <p14:creationId xmlns:p14="http://schemas.microsoft.com/office/powerpoint/2010/main" val="17484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Sample of Title with Romanized and CJK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41" y="2329209"/>
            <a:ext cx="7376983" cy="206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93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Results of the Review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Over 125 issues were </a:t>
            </a:r>
            <a:r>
              <a:rPr lang="en-US" dirty="0"/>
              <a:t>submitted on the LC GitHub </a:t>
            </a:r>
            <a:r>
              <a:rPr lang="en-US" dirty="0" smtClean="0"/>
              <a:t>site</a:t>
            </a:r>
            <a:endParaRPr lang="en-US" dirty="0" smtClean="0">
              <a:latin typeface="+mn-lt"/>
            </a:endParaRPr>
          </a:p>
          <a:p>
            <a:endParaRPr lang="en-US" dirty="0"/>
          </a:p>
          <a:p>
            <a:r>
              <a:rPr lang="en-US" dirty="0" smtClean="0">
                <a:latin typeface="+mn-lt"/>
              </a:rPr>
              <a:t>Types of problems reported</a:t>
            </a:r>
          </a:p>
          <a:p>
            <a:pPr lvl="1"/>
            <a:r>
              <a:rPr lang="en-US" dirty="0" smtClean="0"/>
              <a:t>MARC fields or subfields not converted</a:t>
            </a:r>
          </a:p>
          <a:p>
            <a:pPr lvl="1"/>
            <a:endParaRPr lang="en-US" dirty="0">
              <a:latin typeface="+mn-lt"/>
            </a:endParaRPr>
          </a:p>
          <a:p>
            <a:pPr lvl="1"/>
            <a:r>
              <a:rPr lang="en-US" dirty="0" smtClean="0"/>
              <a:t>BIBFRAME properties that showed problems</a:t>
            </a:r>
          </a:p>
          <a:p>
            <a:pPr lvl="1"/>
            <a:endParaRPr lang="en-US" dirty="0">
              <a:latin typeface="+mn-lt"/>
            </a:endParaRPr>
          </a:p>
          <a:p>
            <a:pPr lvl="1"/>
            <a:r>
              <a:rPr lang="en-US" dirty="0" smtClean="0"/>
              <a:t>Non-roman script not handled well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CJK Problems with MARC Conversion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Missing CJK</a:t>
            </a:r>
          </a:p>
          <a:p>
            <a:endParaRPr lang="en-US" dirty="0"/>
          </a:p>
          <a:p>
            <a:r>
              <a:rPr lang="en-US" dirty="0" smtClean="0"/>
              <a:t>Misplaced CJK</a:t>
            </a:r>
          </a:p>
          <a:p>
            <a:endParaRPr lang="en-US" dirty="0"/>
          </a:p>
          <a:p>
            <a:r>
              <a:rPr lang="en-US" dirty="0" smtClean="0"/>
              <a:t>Duplicate CJK</a:t>
            </a:r>
          </a:p>
          <a:p>
            <a:endParaRPr lang="en-US" dirty="0"/>
          </a:p>
          <a:p>
            <a:r>
              <a:rPr lang="en-US" dirty="0" smtClean="0"/>
              <a:t>Incorrectly formatted fields with CJK</a:t>
            </a:r>
          </a:p>
          <a:p>
            <a:endParaRPr lang="en-US" dirty="0"/>
          </a:p>
          <a:p>
            <a:r>
              <a:rPr lang="en-US" dirty="0" smtClean="0"/>
              <a:t>Language tags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Missing CJK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CJK fields do not convert in several instances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03" y="2754571"/>
            <a:ext cx="7587047" cy="227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Incorrectly Placed CJK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CJK subtitle is incorrectly placed with the title proper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89" y="2929846"/>
            <a:ext cx="7933038" cy="19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1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Duplicate CJK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Both names appear </a:t>
            </a:r>
            <a:r>
              <a:rPr lang="en-US" dirty="0"/>
              <a:t>in CJK for </a:t>
            </a:r>
            <a:r>
              <a:rPr lang="en-US" dirty="0" smtClean="0"/>
              <a:t>each publisher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543" y="2088268"/>
            <a:ext cx="4320914" cy="404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3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Incorrectly Formatted Fields with CJK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Subject heading omits dashes and includes subfield 2 in CJK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33" y="2285901"/>
            <a:ext cx="8064682" cy="328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9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Language Tags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Language tags may be wrong in translations or bilingual editions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826" y="3044156"/>
            <a:ext cx="7587049" cy="160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20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Three </a:t>
            </a:r>
            <a:r>
              <a:rPr lang="en-US" dirty="0" smtClean="0">
                <a:latin typeface="+mj-lt"/>
              </a:rPr>
              <a:t>Projects at UW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Conversion </a:t>
            </a:r>
            <a:r>
              <a:rPr lang="en-US" dirty="0">
                <a:latin typeface="+mn-lt"/>
              </a:rPr>
              <a:t>and review of MARC </a:t>
            </a:r>
            <a:r>
              <a:rPr lang="en-US" dirty="0" smtClean="0">
                <a:latin typeface="+mn-lt"/>
              </a:rPr>
              <a:t>records in BIBFRAME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Mapping of RDA Core to BIBFRAME</a:t>
            </a:r>
          </a:p>
          <a:p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Input form for native RDA cataloging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879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Mapping of RDA Core to BIBFRAME</a:t>
            </a:r>
          </a:p>
        </p:txBody>
      </p:sp>
    </p:spTree>
    <p:extLst>
      <p:ext uri="{BB962C8B-B14F-4D97-AF65-F5344CB8AC3E}">
        <p14:creationId xmlns:p14="http://schemas.microsoft.com/office/powerpoint/2010/main" val="54297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Goals of the Mapping Project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Evaluate BIBFRAME as a carrier for RDA cataloging</a:t>
            </a:r>
          </a:p>
          <a:p>
            <a:endParaRPr lang="en-US" dirty="0"/>
          </a:p>
          <a:p>
            <a:r>
              <a:rPr lang="en-US" dirty="0" smtClean="0">
                <a:latin typeface="+mn-lt"/>
              </a:rPr>
              <a:t>Evaluate RDA/RDF as a serialization of RDA cataloging</a:t>
            </a:r>
          </a:p>
          <a:p>
            <a:endParaRPr lang="en-US" dirty="0"/>
          </a:p>
          <a:p>
            <a:r>
              <a:rPr lang="en-US" dirty="0" smtClean="0">
                <a:latin typeface="+mn-lt"/>
              </a:rPr>
              <a:t>Focus on RDA Core as a starting point</a:t>
            </a:r>
          </a:p>
          <a:p>
            <a:endParaRPr lang="en-US" dirty="0"/>
          </a:p>
          <a:p>
            <a:r>
              <a:rPr lang="en-US" dirty="0"/>
              <a:t>Available at: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faculty.washington.edu/kiegel/ld/rda-core-to-bibframe.pdf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6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Origin of the Document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The RDA BIBCO Standard Record metadata application profile by the Program for Cooperative Cataloging was taken as a basis for RDA Core</a:t>
            </a:r>
          </a:p>
          <a:p>
            <a:endParaRPr lang="en-US" dirty="0"/>
          </a:p>
          <a:p>
            <a:r>
              <a:rPr lang="en-US" dirty="0" smtClean="0">
                <a:latin typeface="+mn-lt"/>
              </a:rPr>
              <a:t>The column for MARC encoding was removed and two columns were added for RDA and BIBFRAME properties</a:t>
            </a:r>
          </a:p>
          <a:p>
            <a:endParaRPr lang="en-US" dirty="0"/>
          </a:p>
          <a:p>
            <a:r>
              <a:rPr lang="en-US" dirty="0" smtClean="0">
                <a:latin typeface="+mn-lt"/>
              </a:rPr>
              <a:t>Some editorial changes were made to reflect RDA in a non-MARC environment</a:t>
            </a:r>
          </a:p>
        </p:txBody>
      </p:sp>
    </p:spTree>
    <p:extLst>
      <p:ext uri="{BB962C8B-B14F-4D97-AF65-F5344CB8AC3E}">
        <p14:creationId xmlns:p14="http://schemas.microsoft.com/office/powerpoint/2010/main" val="5826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RDA Problem with CJK and Non-Roman Scripts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Paired elements are not tied together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56" y="2533136"/>
            <a:ext cx="797010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92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Problems in BIBFRAME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Some RDA properties do not map well to BIBFRAME</a:t>
            </a:r>
          </a:p>
          <a:p>
            <a:endParaRPr lang="en-US" dirty="0"/>
          </a:p>
          <a:p>
            <a:pPr lvl="1"/>
            <a:r>
              <a:rPr lang="en-US" dirty="0" smtClean="0">
                <a:latin typeface="+mn-lt"/>
              </a:rPr>
              <a:t>Series treatment in BIBFRAME needs an overhaul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latin typeface="+mn-lt"/>
              </a:rPr>
              <a:t>Carrier details are not accounted for, e.g.</a:t>
            </a:r>
          </a:p>
          <a:p>
            <a:pPr lvl="2"/>
            <a:r>
              <a:rPr lang="en-US" dirty="0" smtClean="0"/>
              <a:t>Base material</a:t>
            </a:r>
          </a:p>
          <a:p>
            <a:pPr lvl="2"/>
            <a:r>
              <a:rPr lang="en-US" dirty="0" smtClean="0">
                <a:latin typeface="+mn-lt"/>
              </a:rPr>
              <a:t>Book format</a:t>
            </a:r>
          </a:p>
          <a:p>
            <a:pPr lvl="2"/>
            <a:r>
              <a:rPr lang="en-US" dirty="0" smtClean="0"/>
              <a:t>Video characteristics</a:t>
            </a:r>
          </a:p>
          <a:p>
            <a:pPr lvl="2"/>
            <a:r>
              <a:rPr lang="en-US" dirty="0" smtClean="0">
                <a:latin typeface="+mn-lt"/>
              </a:rPr>
              <a:t>File type</a:t>
            </a:r>
          </a:p>
          <a:p>
            <a:pPr lvl="2"/>
            <a:r>
              <a:rPr lang="en-US" dirty="0" smtClean="0"/>
              <a:t>Regional encoding</a:t>
            </a:r>
            <a:endParaRPr lang="en-US" dirty="0" smtClean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0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Round Trip Problem in BIBFRAME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BIBFRAME does not support round trips </a:t>
            </a:r>
            <a:r>
              <a:rPr lang="en-US" dirty="0" smtClean="0"/>
              <a:t>from RDA </a:t>
            </a:r>
          </a:p>
          <a:p>
            <a:pPr lvl="1"/>
            <a:r>
              <a:rPr lang="en-US" dirty="0" smtClean="0"/>
              <a:t>Some elements map to BIBFRAME, but cannot be mapped back to RDA, e.g.</a:t>
            </a:r>
            <a:endParaRPr lang="en-US" dirty="0"/>
          </a:p>
          <a:p>
            <a:pPr lvl="2"/>
            <a:endParaRPr lang="en-US" dirty="0" smtClean="0">
              <a:latin typeface="+mn-lt"/>
            </a:endParaRPr>
          </a:p>
          <a:p>
            <a:pPr lvl="2"/>
            <a:r>
              <a:rPr lang="en-US" dirty="0" smtClean="0">
                <a:latin typeface="+mn-lt"/>
              </a:rPr>
              <a:t>Five RDA properties for extent map to </a:t>
            </a:r>
            <a:r>
              <a:rPr lang="en-US" dirty="0" err="1" smtClean="0">
                <a:latin typeface="+mn-lt"/>
              </a:rPr>
              <a:t>bf:extent</a:t>
            </a:r>
            <a:endParaRPr lang="en-US" dirty="0" smtClean="0">
              <a:latin typeface="+mn-lt"/>
            </a:endParaRPr>
          </a:p>
          <a:p>
            <a:pPr lvl="3"/>
            <a:endParaRPr lang="en-US" dirty="0"/>
          </a:p>
          <a:p>
            <a:pPr lvl="2"/>
            <a:r>
              <a:rPr lang="en-US" dirty="0" smtClean="0">
                <a:latin typeface="+mn-lt"/>
              </a:rPr>
              <a:t>Four RDA properties for scale map to </a:t>
            </a:r>
            <a:r>
              <a:rPr lang="en-US" dirty="0" err="1" smtClean="0">
                <a:latin typeface="+mn-lt"/>
              </a:rPr>
              <a:t>bf:cartographicScale</a:t>
            </a:r>
            <a:endParaRPr lang="en-US" dirty="0" smtClean="0">
              <a:latin typeface="+mn-lt"/>
            </a:endParaRPr>
          </a:p>
          <a:p>
            <a:pPr lvl="3"/>
            <a:endParaRPr lang="en-US" dirty="0"/>
          </a:p>
          <a:p>
            <a:pPr lvl="2"/>
            <a:r>
              <a:rPr lang="en-US" dirty="0" smtClean="0">
                <a:latin typeface="+mn-lt"/>
              </a:rPr>
              <a:t>Three </a:t>
            </a:r>
            <a:r>
              <a:rPr lang="en-US" dirty="0" smtClean="0"/>
              <a:t>RDA </a:t>
            </a:r>
            <a:r>
              <a:rPr lang="en-US" dirty="0" smtClean="0">
                <a:latin typeface="+mn-lt"/>
              </a:rPr>
              <a:t>properties map to one for </a:t>
            </a:r>
            <a:r>
              <a:rPr lang="en-US" dirty="0" err="1" smtClean="0">
                <a:latin typeface="+mn-lt"/>
              </a:rPr>
              <a:t>bf:note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bf:dimensions</a:t>
            </a:r>
            <a:endParaRPr lang="en-US" dirty="0" smtClean="0">
              <a:latin typeface="+mn-lt"/>
            </a:endParaRPr>
          </a:p>
          <a:p>
            <a:pPr lvl="3"/>
            <a:endParaRPr lang="en-US" dirty="0"/>
          </a:p>
          <a:p>
            <a:pPr lvl="2"/>
            <a:r>
              <a:rPr lang="en-US" dirty="0" smtClean="0"/>
              <a:t>Two RDA properties map to one for </a:t>
            </a:r>
            <a:r>
              <a:rPr lang="en-US" dirty="0" err="1" smtClean="0"/>
              <a:t>bf:edition</a:t>
            </a:r>
            <a:r>
              <a:rPr lang="en-US" dirty="0" smtClean="0"/>
              <a:t>, </a:t>
            </a:r>
            <a:r>
              <a:rPr lang="en-US" dirty="0" err="1" smtClean="0"/>
              <a:t>bf:language</a:t>
            </a:r>
            <a:r>
              <a:rPr lang="en-US" dirty="0" smtClean="0"/>
              <a:t>, </a:t>
            </a:r>
            <a:r>
              <a:rPr lang="en-US" dirty="0" err="1" smtClean="0"/>
              <a:t>bf:originDate</a:t>
            </a:r>
            <a:r>
              <a:rPr lang="en-US" dirty="0" smtClean="0"/>
              <a:t>, </a:t>
            </a:r>
            <a:r>
              <a:rPr lang="en-US" dirty="0" err="1" smtClean="0"/>
              <a:t>bf:musicMediumNote</a:t>
            </a:r>
            <a:r>
              <a:rPr lang="en-US" dirty="0" smtClean="0"/>
              <a:t>, </a:t>
            </a:r>
            <a:r>
              <a:rPr lang="en-US" dirty="0" err="1" smtClean="0"/>
              <a:t>bf:notation</a:t>
            </a:r>
            <a:r>
              <a:rPr lang="en-US" dirty="0" smtClean="0"/>
              <a:t>, </a:t>
            </a:r>
            <a:r>
              <a:rPr lang="en-US" dirty="0" err="1" smtClean="0"/>
              <a:t>bf:relatedWork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475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Input Form for Native RDA Cataloging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33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Goals of an Experimental RDA Input Form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Focus on RDA cataloging, in a similar way to RIMMF and the LC BIBFRAME Editor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Try alternative page layouts such as tabs</a:t>
            </a:r>
          </a:p>
          <a:p>
            <a:endParaRPr lang="en-US" dirty="0"/>
          </a:p>
          <a:p>
            <a:r>
              <a:rPr lang="en-US" dirty="0" smtClean="0"/>
              <a:t>Use language tags throughout</a:t>
            </a:r>
          </a:p>
          <a:p>
            <a:endParaRPr lang="en-US" dirty="0"/>
          </a:p>
          <a:p>
            <a:r>
              <a:rPr lang="en-US" dirty="0" smtClean="0"/>
              <a:t>Provide more holdings information than other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7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Tab Layout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Tabs for Expression, Manifestation and Item</a:t>
            </a:r>
          </a:p>
          <a:p>
            <a:endParaRPr lang="en-US" dirty="0"/>
          </a:p>
          <a:p>
            <a:r>
              <a:rPr lang="en-US" dirty="0" smtClean="0"/>
              <a:t>Tabs for relationships for those classes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1" y="3744473"/>
            <a:ext cx="8183758" cy="95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475" y="2056496"/>
            <a:ext cx="7033870" cy="337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37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Versions of BIBFRAME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sed LC’s </a:t>
            </a:r>
            <a:r>
              <a:rPr lang="en-US" dirty="0"/>
              <a:t>BIBFRAME (bibframe.org</a:t>
            </a:r>
            <a:r>
              <a:rPr lang="en-US" dirty="0" smtClean="0"/>
              <a:t>) in version 1.0</a:t>
            </a:r>
          </a:p>
          <a:p>
            <a:endParaRPr lang="en-US" dirty="0"/>
          </a:p>
          <a:p>
            <a:r>
              <a:rPr lang="en-US" dirty="0" smtClean="0"/>
              <a:t>BIBFRAME 2.0 becomes available Spring 2016</a:t>
            </a:r>
          </a:p>
          <a:p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id not use </a:t>
            </a:r>
            <a:r>
              <a:rPr lang="en-US" dirty="0" err="1" smtClean="0"/>
              <a:t>Zepheira’s</a:t>
            </a:r>
            <a:r>
              <a:rPr lang="en-US" dirty="0" smtClean="0"/>
              <a:t> bibfra.me (BIBFRAME Lite)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Additional Expression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24" y="1580218"/>
            <a:ext cx="7064352" cy="39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6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CJK Input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20" y="2263038"/>
            <a:ext cx="7140559" cy="116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3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Output Formats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Upon saving, output is automatically generated in RDA/RDF and in BIBFRAME using a pipeline and transformations</a:t>
            </a:r>
          </a:p>
          <a:p>
            <a:endParaRPr lang="en-US" dirty="0"/>
          </a:p>
          <a:p>
            <a:r>
              <a:rPr lang="en-US" dirty="0" smtClean="0"/>
              <a:t>Linked data is a both/and environment, where we are not limited to a single schema or encoding standard</a:t>
            </a:r>
          </a:p>
          <a:p>
            <a:endParaRPr lang="en-US" dirty="0"/>
          </a:p>
          <a:p>
            <a:r>
              <a:rPr lang="en-US" dirty="0" smtClean="0"/>
              <a:t>We can catalog in RDA while creating and exchanging data in multiple 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Sample of RDA/RDF Output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 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77" y="2449745"/>
            <a:ext cx="7760042" cy="243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Sample of BIBFRAME Output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86" y="2372438"/>
            <a:ext cx="7587049" cy="217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78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RIMMF (RDA in Many </a:t>
            </a:r>
            <a:r>
              <a:rPr lang="en-US" smtClean="0"/>
              <a:t>Metadata Formats)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Comprehensive but long pages for each WEMI type</a:t>
            </a:r>
          </a:p>
          <a:p>
            <a:endParaRPr lang="en-US" dirty="0"/>
          </a:p>
          <a:p>
            <a:r>
              <a:rPr lang="en-US" dirty="0" smtClean="0"/>
              <a:t>Lacks language tags</a:t>
            </a:r>
          </a:p>
          <a:p>
            <a:endParaRPr lang="en-US" dirty="0"/>
          </a:p>
          <a:p>
            <a:r>
              <a:rPr lang="en-US" dirty="0" smtClean="0"/>
              <a:t>Lacks holdings information</a:t>
            </a:r>
          </a:p>
          <a:p>
            <a:endParaRPr lang="en-US" dirty="0"/>
          </a:p>
          <a:p>
            <a:r>
              <a:rPr lang="en-US" dirty="0" smtClean="0"/>
              <a:t>Supports CJK input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7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LC BIBFRAME Editor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Allows only PCC core elements</a:t>
            </a:r>
          </a:p>
          <a:p>
            <a:endParaRPr lang="en-US" dirty="0"/>
          </a:p>
          <a:p>
            <a:r>
              <a:rPr lang="en-US" dirty="0" smtClean="0"/>
              <a:t>Lacks language tags</a:t>
            </a:r>
          </a:p>
          <a:p>
            <a:endParaRPr lang="en-US" dirty="0"/>
          </a:p>
          <a:p>
            <a:r>
              <a:rPr lang="en-US" dirty="0" smtClean="0"/>
              <a:t>Supports CJK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UW Linked Data page</a:t>
            </a:r>
          </a:p>
          <a:p>
            <a:endParaRPr lang="en-US" dirty="0"/>
          </a:p>
          <a:p>
            <a:r>
              <a:rPr lang="en-US" dirty="0"/>
              <a:t>h</a:t>
            </a:r>
            <a:r>
              <a:rPr lang="en-US" dirty="0" smtClean="0"/>
              <a:t>ttp</a:t>
            </a:r>
            <a:r>
              <a:rPr lang="en-US" dirty="0"/>
              <a:t>://</a:t>
            </a:r>
            <a:r>
              <a:rPr lang="en-US" dirty="0" smtClean="0"/>
              <a:t>www.lib.washington.edu/msd/pubcat/ld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Staff Training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6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Training as a First Step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Identified a core group of </a:t>
            </a:r>
            <a:r>
              <a:rPr lang="en-US" dirty="0" smtClean="0">
                <a:latin typeface="+mn-lt"/>
              </a:rPr>
              <a:t>cataloging librarians </a:t>
            </a:r>
            <a:r>
              <a:rPr lang="en-US" dirty="0">
                <a:latin typeface="+mn-lt"/>
              </a:rPr>
              <a:t>with format and language </a:t>
            </a:r>
            <a:r>
              <a:rPr lang="en-US" dirty="0" smtClean="0">
                <a:latin typeface="+mn-lt"/>
              </a:rPr>
              <a:t>expertise (including CJK) </a:t>
            </a:r>
            <a:r>
              <a:rPr lang="en-US" dirty="0">
                <a:latin typeface="+mn-lt"/>
              </a:rPr>
              <a:t>to be trained as BIBFRAME </a:t>
            </a:r>
            <a:r>
              <a:rPr lang="en-US" dirty="0" smtClean="0">
                <a:latin typeface="+mn-lt"/>
              </a:rPr>
              <a:t>reviewers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Wrote in-house training </a:t>
            </a:r>
            <a:r>
              <a:rPr lang="en-US" dirty="0" smtClean="0">
                <a:latin typeface="+mn-lt"/>
              </a:rPr>
              <a:t>for catalogers</a:t>
            </a:r>
          </a:p>
          <a:p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Represented BIBFRAME in Turtle </a:t>
            </a:r>
            <a:r>
              <a:rPr lang="en-US" dirty="0">
                <a:latin typeface="+mn-lt"/>
              </a:rPr>
              <a:t>rather than </a:t>
            </a:r>
            <a:r>
              <a:rPr lang="en-US" dirty="0" smtClean="0">
                <a:latin typeface="+mn-lt"/>
              </a:rPr>
              <a:t>in RDF/XML </a:t>
            </a:r>
            <a:r>
              <a:rPr lang="en-US" dirty="0">
                <a:latin typeface="+mn-lt"/>
              </a:rPr>
              <a:t>because </a:t>
            </a:r>
            <a:r>
              <a:rPr lang="en-US" dirty="0" smtClean="0">
                <a:latin typeface="+mn-lt"/>
              </a:rPr>
              <a:t>Turtle is </a:t>
            </a:r>
            <a:r>
              <a:rPr lang="en-US" dirty="0">
                <a:latin typeface="+mn-lt"/>
              </a:rPr>
              <a:t>easier to </a:t>
            </a:r>
            <a:r>
              <a:rPr lang="en-US" dirty="0" smtClean="0">
                <a:latin typeface="+mn-lt"/>
              </a:rPr>
              <a:t>read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Opened training sessions to all </a:t>
            </a:r>
            <a:r>
              <a:rPr lang="en-US" dirty="0" smtClean="0">
                <a:latin typeface="+mn-lt"/>
              </a:rPr>
              <a:t>staff </a:t>
            </a:r>
            <a:r>
              <a:rPr lang="en-US" dirty="0">
                <a:latin typeface="+mn-lt"/>
              </a:rPr>
              <a:t>in </a:t>
            </a:r>
            <a:r>
              <a:rPr lang="en-US" dirty="0" smtClean="0">
                <a:latin typeface="+mn-lt"/>
              </a:rPr>
              <a:t>technical services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077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Three Training Sessions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1)  Introduction </a:t>
            </a:r>
            <a:r>
              <a:rPr lang="en-US" dirty="0"/>
              <a:t>to </a:t>
            </a:r>
            <a:r>
              <a:rPr lang="en-US" dirty="0" smtClean="0"/>
              <a:t>review process and </a:t>
            </a:r>
            <a:r>
              <a:rPr lang="en-US" dirty="0"/>
              <a:t>training in RDF</a:t>
            </a:r>
          </a:p>
          <a:p>
            <a:endParaRPr lang="en-US" dirty="0"/>
          </a:p>
          <a:p>
            <a:r>
              <a:rPr lang="en-US" dirty="0" smtClean="0"/>
              <a:t>2)  Training </a:t>
            </a:r>
            <a:r>
              <a:rPr lang="en-US" dirty="0"/>
              <a:t>in the BIBFRAME model</a:t>
            </a:r>
          </a:p>
          <a:p>
            <a:endParaRPr lang="en-US" dirty="0"/>
          </a:p>
          <a:p>
            <a:r>
              <a:rPr lang="en-US" dirty="0" smtClean="0"/>
              <a:t>3)  Detailed </a:t>
            </a:r>
            <a:r>
              <a:rPr lang="en-US" dirty="0"/>
              <a:t>reading of a converted MARC record</a:t>
            </a:r>
          </a:p>
          <a:p>
            <a:endParaRPr lang="en-US" dirty="0"/>
          </a:p>
          <a:p>
            <a:r>
              <a:rPr lang="en-US" dirty="0"/>
              <a:t>Later sessions were also </a:t>
            </a:r>
            <a:r>
              <a:rPr lang="en-US" dirty="0" smtClean="0"/>
              <a:t>held on </a:t>
            </a:r>
            <a:r>
              <a:rPr lang="en-US" dirty="0"/>
              <a:t>RDF/XML and on </a:t>
            </a:r>
            <a:r>
              <a:rPr lang="en-US" dirty="0" smtClean="0"/>
              <a:t>Schema.org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2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Conversion and Review of </a:t>
            </a:r>
          </a:p>
          <a:p>
            <a:r>
              <a:rPr lang="en-US" sz="3600" dirty="0" smtClean="0">
                <a:latin typeface="+mj-lt"/>
              </a:rPr>
              <a:t>MARC Records in BIBFRAME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717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Goals of BIBFRAME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Familiarize </a:t>
            </a:r>
            <a:r>
              <a:rPr lang="en-US" dirty="0"/>
              <a:t>ourselves with BIBFRAME</a:t>
            </a:r>
          </a:p>
          <a:p>
            <a:endParaRPr lang="en-US" dirty="0"/>
          </a:p>
          <a:p>
            <a:r>
              <a:rPr lang="en-US" dirty="0" smtClean="0"/>
              <a:t>Evaluate the </a:t>
            </a:r>
            <a:r>
              <a:rPr lang="en-US" dirty="0"/>
              <a:t>BIBFRAME model</a:t>
            </a:r>
          </a:p>
          <a:p>
            <a:endParaRPr lang="en-US" dirty="0"/>
          </a:p>
          <a:p>
            <a:r>
              <a:rPr lang="en-US" dirty="0"/>
              <a:t>Submit comments to </a:t>
            </a:r>
            <a:r>
              <a:rPr lang="en-US" dirty="0" smtClean="0"/>
              <a:t>Library </a:t>
            </a:r>
            <a:r>
              <a:rPr lang="en-US" dirty="0"/>
              <a:t>of </a:t>
            </a:r>
            <a:r>
              <a:rPr lang="en-US" dirty="0" smtClean="0"/>
              <a:t>Congress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Core Group of Reviewers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 numCol="2"/>
          <a:lstStyle/>
          <a:p>
            <a:endParaRPr lang="en-US" dirty="0" smtClean="0"/>
          </a:p>
          <a:p>
            <a:r>
              <a:rPr lang="en-US" dirty="0" smtClean="0"/>
              <a:t>Diana </a:t>
            </a:r>
            <a:r>
              <a:rPr lang="en-US" dirty="0"/>
              <a:t>Brooking</a:t>
            </a:r>
          </a:p>
          <a:p>
            <a:r>
              <a:rPr lang="en-US" dirty="0"/>
              <a:t>Charlene Chou</a:t>
            </a:r>
          </a:p>
          <a:p>
            <a:r>
              <a:rPr lang="en-US" dirty="0"/>
              <a:t>Cate Gerhart</a:t>
            </a:r>
          </a:p>
          <a:p>
            <a:r>
              <a:rPr lang="en-US" dirty="0"/>
              <a:t>Theo </a:t>
            </a:r>
            <a:r>
              <a:rPr lang="en-US" dirty="0" err="1"/>
              <a:t>Gerontakos</a:t>
            </a:r>
            <a:endParaRPr lang="en-US" dirty="0"/>
          </a:p>
          <a:p>
            <a:r>
              <a:rPr lang="en-US" dirty="0"/>
              <a:t>Joe </a:t>
            </a:r>
            <a:r>
              <a:rPr lang="en-US" dirty="0" smtClean="0"/>
              <a:t>Kiegel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Kris Lindlan</a:t>
            </a:r>
          </a:p>
          <a:p>
            <a:r>
              <a:rPr lang="en-US" dirty="0" err="1"/>
              <a:t>Helice</a:t>
            </a:r>
            <a:r>
              <a:rPr lang="en-US" dirty="0"/>
              <a:t> </a:t>
            </a:r>
            <a:r>
              <a:rPr lang="en-US" dirty="0" err="1"/>
              <a:t>Koffler</a:t>
            </a:r>
            <a:endParaRPr lang="en-US" dirty="0"/>
          </a:p>
          <a:p>
            <a:r>
              <a:rPr lang="en-US" dirty="0"/>
              <a:t>May Rathbone</a:t>
            </a:r>
          </a:p>
          <a:p>
            <a:r>
              <a:rPr lang="en-US" dirty="0"/>
              <a:t>Adam Schiff</a:t>
            </a:r>
          </a:p>
          <a:p>
            <a:r>
              <a:rPr lang="en-US" dirty="0"/>
              <a:t>Steve Shadle</a:t>
            </a:r>
          </a:p>
          <a:p>
            <a:endParaRPr lang="en-US" dirty="0"/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25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806</Words>
  <Application>Microsoft Office PowerPoint</Application>
  <PresentationFormat>On-screen Show (4:3)</PresentationFormat>
  <Paragraphs>194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Encode Sans Normal Black</vt:lpstr>
      <vt:lpstr>Lucida Grande</vt:lpstr>
      <vt:lpstr>Open Sans Light</vt:lpstr>
      <vt:lpstr>Uni Sans Regular</vt:lpstr>
      <vt:lpstr>Arial</vt:lpstr>
      <vt:lpstr>Calibri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Hyun Chu Kim</cp:lastModifiedBy>
  <cp:revision>139</cp:revision>
  <cp:lastPrinted>2015-06-23T15:09:13Z</cp:lastPrinted>
  <dcterms:created xsi:type="dcterms:W3CDTF">2014-10-14T00:51:43Z</dcterms:created>
  <dcterms:modified xsi:type="dcterms:W3CDTF">2016-03-25T18:23:54Z</dcterms:modified>
</cp:coreProperties>
</file>